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70" r:id="rId14"/>
    <p:sldId id="268" r:id="rId15"/>
  </p:sldIdLst>
  <p:sldSz cx="18288000" cy="10287000"/>
  <p:notesSz cx="6858000" cy="9144000"/>
  <p:embeddedFontLst>
    <p:embeddedFont>
      <p:font typeface="Be Vietnam" panose="020B0604020202020204" charset="0"/>
      <p:regular r:id="rId16"/>
    </p:embeddedFont>
    <p:embeddedFont>
      <p:font typeface="Be Vietnam Ultra-Bold" panose="020B0604020202020204" charset="0"/>
      <p:regular r:id="rId17"/>
    </p:embeddedFont>
    <p:embeddedFont>
      <p:font typeface="Quicksand Bold" panose="020B0604020202020204" charset="0"/>
      <p:regular r:id="rId18"/>
    </p:embeddedFont>
    <p:embeddedFont>
      <p:font typeface="Quicksand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ảnh Nền Cờ Tướng, Cờ Tướng Vector Nền Và Tập Tin Tải về Miễn Phí |  Pngtree">
            <a:extLst>
              <a:ext uri="{FF2B5EF4-FFF2-40B4-BE49-F238E27FC236}">
                <a16:creationId xmlns:a16="http://schemas.microsoft.com/office/drawing/2014/main" id="{55DC84CC-7975-03A5-E545-647EE5055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311" y="2795712"/>
            <a:ext cx="8384239" cy="558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1FED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072264" y="772563"/>
            <a:ext cx="6143473" cy="1807205"/>
          </a:xfrm>
          <a:custGeom>
            <a:avLst/>
            <a:gdLst/>
            <a:ahLst/>
            <a:cxnLst/>
            <a:rect l="l" t="t" r="r" b="b"/>
            <a:pathLst>
              <a:path w="6143473" h="1807205">
                <a:moveTo>
                  <a:pt x="0" y="0"/>
                </a:moveTo>
                <a:lnTo>
                  <a:pt x="6143472" y="0"/>
                </a:lnTo>
                <a:lnTo>
                  <a:pt x="6143472" y="1807205"/>
                </a:lnTo>
                <a:lnTo>
                  <a:pt x="0" y="1807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740586" y="6693571"/>
            <a:ext cx="1518714" cy="1518714"/>
          </a:xfrm>
          <a:custGeom>
            <a:avLst/>
            <a:gdLst/>
            <a:ahLst/>
            <a:cxnLst/>
            <a:rect l="l" t="t" r="r" b="b"/>
            <a:pathLst>
              <a:path w="1518714" h="1518714">
                <a:moveTo>
                  <a:pt x="0" y="0"/>
                </a:moveTo>
                <a:lnTo>
                  <a:pt x="1518714" y="0"/>
                </a:lnTo>
                <a:lnTo>
                  <a:pt x="1518714" y="1518714"/>
                </a:lnTo>
                <a:lnTo>
                  <a:pt x="0" y="151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45450" y="2760743"/>
            <a:ext cx="8853878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15"/>
              </a:lnSpc>
            </a:pPr>
            <a:r>
              <a:rPr lang="en-US" sz="10015" spc="-420" dirty="0">
                <a:solidFill>
                  <a:srgbClr val="3139A8"/>
                </a:solidFill>
                <a:latin typeface="Be Vietnam Ultra-Bold"/>
              </a:rPr>
              <a:t>CHINA CHESS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5450" y="4151334"/>
            <a:ext cx="8398722" cy="723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75"/>
              </a:lnSpc>
            </a:pPr>
            <a:r>
              <a:rPr lang="en-US" sz="5354" spc="-224">
                <a:solidFill>
                  <a:srgbClr val="3139A8"/>
                </a:solidFill>
                <a:latin typeface="Be Vietnam"/>
              </a:rPr>
              <a:t>C++ PROGRAMMING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450" y="5413784"/>
            <a:ext cx="8162897" cy="196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3"/>
              </a:lnSpc>
            </a:pPr>
            <a:r>
              <a:rPr lang="en-US" sz="3699" dirty="0">
                <a:solidFill>
                  <a:srgbClr val="000000"/>
                </a:solidFill>
                <a:latin typeface="Quicksand Medium"/>
              </a:rPr>
              <a:t>Members:</a:t>
            </a:r>
          </a:p>
          <a:p>
            <a:pPr marL="647694" lvl="1" indent="-323847">
              <a:lnSpc>
                <a:spcPts val="485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Quicksand Medium"/>
              </a:rPr>
              <a:t>Hoàng Trung An - 22010740</a:t>
            </a:r>
          </a:p>
          <a:p>
            <a:pPr marL="647694" lvl="1" indent="-323847">
              <a:lnSpc>
                <a:spcPts val="485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Quicksand Medium"/>
              </a:rPr>
              <a:t>Nguyễn</a:t>
            </a:r>
            <a:r>
              <a:rPr lang="en-US" sz="2999" dirty="0">
                <a:solidFill>
                  <a:srgbClr val="000000"/>
                </a:solidFill>
                <a:latin typeface="Quicksand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Quicksand Medium"/>
              </a:rPr>
              <a:t>Đức</a:t>
            </a:r>
            <a:r>
              <a:rPr lang="en-US" sz="2999" dirty="0">
                <a:solidFill>
                  <a:srgbClr val="000000"/>
                </a:solidFill>
                <a:latin typeface="Quicksand Medium"/>
              </a:rPr>
              <a:t> Bình - 22010960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9896" y="219075"/>
            <a:ext cx="29513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RESULT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14181" y="9115425"/>
            <a:ext cx="9059638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5383FF"/>
                </a:solidFill>
                <a:latin typeface="Quicksand Bold"/>
              </a:rPr>
              <a:t>King check display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4779C-32D7-BB46-2313-3FB2E05A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048043"/>
            <a:ext cx="8687954" cy="7781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2A44-B4FC-BC97-281F-8CC4E5221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5F26EF7-CED6-B359-27A6-2DDB9EAAE163}"/>
              </a:ext>
            </a:extLst>
          </p:cNvPr>
          <p:cNvSpPr txBox="1"/>
          <p:nvPr/>
        </p:nvSpPr>
        <p:spPr>
          <a:xfrm>
            <a:off x="359896" y="219075"/>
            <a:ext cx="29513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RESULT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B992C36-B365-B213-79C9-EB8C6AB78186}"/>
              </a:ext>
            </a:extLst>
          </p:cNvPr>
          <p:cNvSpPr txBox="1"/>
          <p:nvPr/>
        </p:nvSpPr>
        <p:spPr>
          <a:xfrm>
            <a:off x="4572000" y="9115425"/>
            <a:ext cx="9059638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5383FF"/>
                </a:solidFill>
                <a:latin typeface="Quicksand Bold"/>
              </a:rPr>
              <a:t>Mod play with AI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2DB3CD6-57A5-CB9C-DEF5-E0C7D4BC7476}"/>
              </a:ext>
            </a:extLst>
          </p:cNvPr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 dirty="0">
                <a:solidFill>
                  <a:srgbClr val="3139A8"/>
                </a:solidFill>
                <a:latin typeface="Be Vietnam"/>
              </a:rPr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EFD7B-A6D8-6F29-C3E5-9D294D9C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46" y="1028700"/>
            <a:ext cx="9061812" cy="8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7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59896" y="219075"/>
            <a:ext cx="29513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RESULT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5592" y="7745059"/>
            <a:ext cx="6640131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5383FF"/>
                </a:solidFill>
                <a:latin typeface="Quicksand Bold"/>
              </a:rPr>
              <a:t>Attacked Black </a:t>
            </a:r>
            <a:r>
              <a:rPr lang="en-US" sz="3699" dirty="0" err="1">
                <a:solidFill>
                  <a:srgbClr val="5383FF"/>
                </a:solidFill>
                <a:latin typeface="Quicksand Bold"/>
              </a:rPr>
              <a:t>Chesspiece</a:t>
            </a:r>
            <a:endParaRPr lang="en-US" sz="3699" dirty="0">
              <a:solidFill>
                <a:srgbClr val="5383FF"/>
              </a:solidFill>
              <a:latin typeface="Quicksan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91625" y="7745059"/>
            <a:ext cx="6640131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5383FF"/>
                </a:solidFill>
                <a:latin typeface="Quicksand Bold"/>
              </a:rPr>
              <a:t>Attacked Red </a:t>
            </a:r>
            <a:r>
              <a:rPr lang="en-US" sz="3699" dirty="0" err="1">
                <a:solidFill>
                  <a:srgbClr val="5383FF"/>
                </a:solidFill>
                <a:latin typeface="Quicksand Bold"/>
              </a:rPr>
              <a:t>Chesspiece</a:t>
            </a:r>
            <a:endParaRPr lang="en-US" sz="3699" dirty="0">
              <a:solidFill>
                <a:srgbClr val="5383FF"/>
              </a:solidFill>
              <a:latin typeface="Quicksan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51695-0A05-5146-3A2D-16BB4308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28" y="2343408"/>
            <a:ext cx="5182139" cy="4086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278F5-7B80-2355-F0A4-F7F89E42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335" y="2703980"/>
            <a:ext cx="5925966" cy="37263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74FA-13A3-E232-3D08-0760ABBD2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C6EF07F-B9F9-5BB5-C62F-6A6C33D1B01B}"/>
              </a:ext>
            </a:extLst>
          </p:cNvPr>
          <p:cNvSpPr txBox="1"/>
          <p:nvPr/>
        </p:nvSpPr>
        <p:spPr>
          <a:xfrm>
            <a:off x="359896" y="219075"/>
            <a:ext cx="295139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 dirty="0">
                <a:solidFill>
                  <a:srgbClr val="3139A8"/>
                </a:solidFill>
                <a:latin typeface="Be Vietnam Ultra-Bold"/>
              </a:rPr>
              <a:t>EXTRA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8A305C-258E-C4D4-65A9-0707803393F8}"/>
              </a:ext>
            </a:extLst>
          </p:cNvPr>
          <p:cNvSpPr txBox="1"/>
          <p:nvPr/>
        </p:nvSpPr>
        <p:spPr>
          <a:xfrm>
            <a:off x="3004140" y="7574625"/>
            <a:ext cx="6640131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5383FF"/>
                </a:solidFill>
                <a:latin typeface="Quicksand Bold"/>
              </a:rPr>
              <a:t>Continue with file txt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EFE691C-5F6F-4428-0D8E-41D6D06DA2D7}"/>
              </a:ext>
            </a:extLst>
          </p:cNvPr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 dirty="0">
                <a:solidFill>
                  <a:srgbClr val="3139A8"/>
                </a:solidFill>
                <a:latin typeface="Be Vietnam"/>
              </a:rPr>
              <a:t>11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F2C6C-1A89-6DE4-D8A6-016021FB2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40" y="1714500"/>
            <a:ext cx="2819794" cy="312463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E711A4C-A348-B1B4-170D-D5FD5C5B6889}"/>
              </a:ext>
            </a:extLst>
          </p:cNvPr>
          <p:cNvSpPr/>
          <p:nvPr/>
        </p:nvSpPr>
        <p:spPr>
          <a:xfrm>
            <a:off x="2667000" y="3086100"/>
            <a:ext cx="13716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F907CC-0B15-D6C7-2CC1-E352086DF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397"/>
          <a:stretch/>
        </p:blipFill>
        <p:spPr>
          <a:xfrm>
            <a:off x="8139118" y="1180787"/>
            <a:ext cx="4488593" cy="2743513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0D564D6-3F8C-A3C8-BD1E-464448FEFB31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 flipV="1">
            <a:off x="5823934" y="2552544"/>
            <a:ext cx="2315184" cy="724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E2BE4E5-101B-65C1-6329-8B680B777554}"/>
              </a:ext>
            </a:extLst>
          </p:cNvPr>
          <p:cNvSpPr/>
          <p:nvPr/>
        </p:nvSpPr>
        <p:spPr>
          <a:xfrm rot="6813477">
            <a:off x="8714858" y="1308808"/>
            <a:ext cx="3461735" cy="7624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5C93BC-7333-EC73-01A3-5E41BFE30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4229100"/>
            <a:ext cx="4138576" cy="3694523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B0A6A0D-AE0D-AB35-DA08-5CC19CA1AEC5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10516476" y="3791238"/>
            <a:ext cx="2152062" cy="24181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9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1FED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63888" y="2701175"/>
            <a:ext cx="8381630" cy="483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79"/>
              </a:lnSpc>
            </a:pPr>
            <a:r>
              <a:rPr lang="en-US" sz="12999" spc="-545">
                <a:solidFill>
                  <a:srgbClr val="3139A8"/>
                </a:solidFill>
                <a:latin typeface="Be Vietnam Ultra-Bold"/>
              </a:rPr>
              <a:t>THANK YOU FOR LISTENING!</a:t>
            </a:r>
          </a:p>
        </p:txBody>
      </p:sp>
      <p:sp>
        <p:nvSpPr>
          <p:cNvPr id="9" name="Freeform 9"/>
          <p:cNvSpPr/>
          <p:nvPr/>
        </p:nvSpPr>
        <p:spPr>
          <a:xfrm>
            <a:off x="6072264" y="772563"/>
            <a:ext cx="6143473" cy="1807205"/>
          </a:xfrm>
          <a:custGeom>
            <a:avLst/>
            <a:gdLst/>
            <a:ahLst/>
            <a:cxnLst/>
            <a:rect l="l" t="t" r="r" b="b"/>
            <a:pathLst>
              <a:path w="6143473" h="1807205">
                <a:moveTo>
                  <a:pt x="0" y="0"/>
                </a:moveTo>
                <a:lnTo>
                  <a:pt x="6143472" y="0"/>
                </a:lnTo>
                <a:lnTo>
                  <a:pt x="6143472" y="1807205"/>
                </a:lnTo>
                <a:lnTo>
                  <a:pt x="0" y="1807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2" descr="Hình ảnh Nền Cờ Tướng, Cờ Tướng Vector Nền Và Tập Tin Tải về Miễn Phí |  Pngtree">
            <a:extLst>
              <a:ext uri="{FF2B5EF4-FFF2-40B4-BE49-F238E27FC236}">
                <a16:creationId xmlns:a16="http://schemas.microsoft.com/office/drawing/2014/main" id="{24DC2AE3-F13D-BB65-B74A-52EE9B20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311" y="2795712"/>
            <a:ext cx="8384239" cy="558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662618" y="3535673"/>
            <a:ext cx="6191390" cy="4964369"/>
          </a:xfrm>
          <a:custGeom>
            <a:avLst/>
            <a:gdLst/>
            <a:ahLst/>
            <a:cxnLst/>
            <a:rect l="l" t="t" r="r" b="b"/>
            <a:pathLst>
              <a:path w="6191390" h="4964369">
                <a:moveTo>
                  <a:pt x="6191389" y="0"/>
                </a:moveTo>
                <a:lnTo>
                  <a:pt x="0" y="0"/>
                </a:lnTo>
                <a:lnTo>
                  <a:pt x="0" y="4964369"/>
                </a:lnTo>
                <a:lnTo>
                  <a:pt x="6191389" y="4964369"/>
                </a:lnTo>
                <a:lnTo>
                  <a:pt x="61913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97727" y="877322"/>
            <a:ext cx="10416290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</a:pPr>
            <a:r>
              <a:rPr lang="en-US" sz="8000" spc="-336">
                <a:solidFill>
                  <a:srgbClr val="FFFFFF"/>
                </a:solidFill>
                <a:latin typeface="Be Vietnam Ultra-Bold"/>
              </a:rPr>
              <a:t>TABLE OF 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59218" y="3335648"/>
            <a:ext cx="8398722" cy="429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56007" lvl="1" indent="-578003">
              <a:lnSpc>
                <a:spcPts val="8674"/>
              </a:lnSpc>
              <a:buFont typeface="Arial"/>
              <a:buChar char="•"/>
            </a:pPr>
            <a:r>
              <a:rPr lang="en-US" sz="5354" spc="-224" dirty="0">
                <a:solidFill>
                  <a:srgbClr val="FFFFFF"/>
                </a:solidFill>
                <a:latin typeface="Be Vietnam Ultra-Bold"/>
              </a:rPr>
              <a:t>INTRODUCTION</a:t>
            </a:r>
          </a:p>
          <a:p>
            <a:pPr marL="1156007" lvl="1" indent="-578003">
              <a:lnSpc>
                <a:spcPts val="8674"/>
              </a:lnSpc>
              <a:buFont typeface="Arial"/>
              <a:buChar char="•"/>
            </a:pPr>
            <a:r>
              <a:rPr lang="en-US" sz="5354" spc="-224" dirty="0">
                <a:solidFill>
                  <a:srgbClr val="FFFFFF"/>
                </a:solidFill>
                <a:latin typeface="Be Vietnam Ultra-Bold"/>
              </a:rPr>
              <a:t>TARGET FUNCTIONS</a:t>
            </a:r>
          </a:p>
          <a:p>
            <a:pPr marL="1156007" lvl="1" indent="-578003">
              <a:lnSpc>
                <a:spcPts val="8674"/>
              </a:lnSpc>
              <a:buFont typeface="Arial"/>
              <a:buChar char="•"/>
            </a:pPr>
            <a:r>
              <a:rPr lang="en-US" sz="5354" spc="-224" dirty="0">
                <a:solidFill>
                  <a:srgbClr val="FFFFFF"/>
                </a:solidFill>
                <a:latin typeface="Be Vietnam Ultra-Bold"/>
              </a:rPr>
              <a:t>TECHNICAL SOLUTIONS</a:t>
            </a:r>
          </a:p>
          <a:p>
            <a:pPr marL="1156007" lvl="1" indent="-578003">
              <a:lnSpc>
                <a:spcPts val="8674"/>
              </a:lnSpc>
              <a:buFont typeface="Arial"/>
              <a:buChar char="•"/>
            </a:pPr>
            <a:r>
              <a:rPr lang="en-US" sz="5354" spc="-224" dirty="0">
                <a:solidFill>
                  <a:srgbClr val="FFFFFF"/>
                </a:solidFill>
                <a:latin typeface="Be Vietnam Ultra-Bold"/>
              </a:rPr>
              <a:t>RESULT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19200" y="2890758"/>
            <a:ext cx="8385935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4292997"/>
            <a:ext cx="7570711" cy="120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999" dirty="0">
                <a:solidFill>
                  <a:srgbClr val="3139A8"/>
                </a:solidFill>
                <a:latin typeface="Quicksand Medium"/>
              </a:rPr>
              <a:t>A friendly Two-Player China chess programmed in C++. Move pieces using the mouse, watch out for checks, and aim for checkmate.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9CCA65-06E8-B03B-C945-A36F683A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1"/>
          <a:stretch/>
        </p:blipFill>
        <p:spPr>
          <a:xfrm>
            <a:off x="9144000" y="2019300"/>
            <a:ext cx="8326012" cy="73748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58065" y="535305"/>
            <a:ext cx="8385935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TARGET FUCTIONS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02970" y="7721290"/>
            <a:ext cx="2647100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FFFFFF"/>
                </a:solidFill>
                <a:latin typeface="Quicksand Medium"/>
              </a:rPr>
              <a:t>2 Players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72907" y="7721290"/>
            <a:ext cx="4901878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FFFFFF"/>
                </a:solidFill>
                <a:latin typeface="Quicksand Medium"/>
              </a:rPr>
              <a:t>Play with AI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FFFFFF"/>
                </a:solidFill>
                <a:latin typeface="Be Vietnam"/>
              </a:rPr>
              <a:t>2</a:t>
            </a:r>
          </a:p>
        </p:txBody>
      </p:sp>
      <p:pic>
        <p:nvPicPr>
          <p:cNvPr id="2052" name="Picture 4" descr="Trí tuệ nhân tạo càn quét bộ môn cờ tướng, hai kiện tướng hàng đầu Trung  Quốc thất thủ">
            <a:extLst>
              <a:ext uri="{FF2B5EF4-FFF2-40B4-BE49-F238E27FC236}">
                <a16:creationId xmlns:a16="http://schemas.microsoft.com/office/drawing/2014/main" id="{8785F1A9-6E82-5AA6-A785-528BAC4D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605" y="2572181"/>
            <a:ext cx="6270482" cy="470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5 sai lầm thường gặp ở người mới chơi cờ tướng - Ziga">
            <a:extLst>
              <a:ext uri="{FF2B5EF4-FFF2-40B4-BE49-F238E27FC236}">
                <a16:creationId xmlns:a16="http://schemas.microsoft.com/office/drawing/2014/main" id="{522BE404-040D-C4BD-4696-97D9932A1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77" y="2572179"/>
            <a:ext cx="6547085" cy="470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8008" y="3053921"/>
            <a:ext cx="4179158" cy="4179158"/>
          </a:xfrm>
          <a:custGeom>
            <a:avLst/>
            <a:gdLst/>
            <a:ahLst/>
            <a:cxnLst/>
            <a:rect l="l" t="t" r="r" b="b"/>
            <a:pathLst>
              <a:path w="4179158" h="4179158">
                <a:moveTo>
                  <a:pt x="0" y="0"/>
                </a:moveTo>
                <a:lnTo>
                  <a:pt x="4179158" y="0"/>
                </a:lnTo>
                <a:lnTo>
                  <a:pt x="4179158" y="4179158"/>
                </a:lnTo>
                <a:lnTo>
                  <a:pt x="0" y="417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33153" y="2520819"/>
            <a:ext cx="5262846" cy="5245361"/>
          </a:xfrm>
          <a:custGeom>
            <a:avLst/>
            <a:gdLst/>
            <a:ahLst/>
            <a:cxnLst/>
            <a:rect l="l" t="t" r="r" b="b"/>
            <a:pathLst>
              <a:path w="5262846" h="5245361">
                <a:moveTo>
                  <a:pt x="0" y="0"/>
                </a:moveTo>
                <a:lnTo>
                  <a:pt x="5262845" y="0"/>
                </a:lnTo>
                <a:lnTo>
                  <a:pt x="5262845" y="5245362"/>
                </a:lnTo>
                <a:lnTo>
                  <a:pt x="0" y="5245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741626" y="3741126"/>
            <a:ext cx="2804748" cy="2804748"/>
          </a:xfrm>
          <a:custGeom>
            <a:avLst/>
            <a:gdLst/>
            <a:ahLst/>
            <a:cxnLst/>
            <a:rect l="l" t="t" r="r" b="b"/>
            <a:pathLst>
              <a:path w="2804748" h="2804748">
                <a:moveTo>
                  <a:pt x="0" y="0"/>
                </a:moveTo>
                <a:lnTo>
                  <a:pt x="2804748" y="0"/>
                </a:lnTo>
                <a:lnTo>
                  <a:pt x="2804748" y="2804748"/>
                </a:lnTo>
                <a:lnTo>
                  <a:pt x="0" y="2804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84729" y="507079"/>
            <a:ext cx="814571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TECHNICAL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34037" y="7724823"/>
            <a:ext cx="2647100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5383FF"/>
                </a:solidFill>
                <a:latin typeface="Quicksand Bold"/>
              </a:rPr>
              <a:t>Algorithms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41026" y="7623306"/>
            <a:ext cx="2647100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5383FF"/>
                </a:solidFill>
                <a:latin typeface="Quicksand Bold"/>
              </a:rPr>
              <a:t>UI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92336" y="828221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1990" y="1459064"/>
            <a:ext cx="10740892" cy="731369"/>
            <a:chOff x="0" y="0"/>
            <a:chExt cx="2789113" cy="189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52139" y="1459064"/>
            <a:ext cx="1790149" cy="731369"/>
            <a:chOff x="0" y="0"/>
            <a:chExt cx="464852" cy="189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852" cy="189916"/>
            </a:xfrm>
            <a:custGeom>
              <a:avLst/>
              <a:gdLst/>
              <a:ahLst/>
              <a:cxnLst/>
              <a:rect l="l" t="t" r="r" b="b"/>
              <a:pathLst>
                <a:path w="464852" h="189916">
                  <a:moveTo>
                    <a:pt x="0" y="0"/>
                  </a:moveTo>
                  <a:lnTo>
                    <a:pt x="464852" y="0"/>
                  </a:lnTo>
                  <a:lnTo>
                    <a:pt x="464852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378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64852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32436" y="1459064"/>
            <a:ext cx="1790149" cy="731369"/>
            <a:chOff x="0" y="0"/>
            <a:chExt cx="464852" cy="1899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852" cy="189916"/>
            </a:xfrm>
            <a:custGeom>
              <a:avLst/>
              <a:gdLst/>
              <a:ahLst/>
              <a:cxnLst/>
              <a:rect l="l" t="t" r="r" b="b"/>
              <a:pathLst>
                <a:path w="464852" h="189916">
                  <a:moveTo>
                    <a:pt x="0" y="0"/>
                  </a:moveTo>
                  <a:lnTo>
                    <a:pt x="464852" y="0"/>
                  </a:lnTo>
                  <a:lnTo>
                    <a:pt x="464852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378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64852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12733" y="1459064"/>
            <a:ext cx="1790149" cy="731369"/>
            <a:chOff x="0" y="0"/>
            <a:chExt cx="464852" cy="1899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4852" cy="189916"/>
            </a:xfrm>
            <a:custGeom>
              <a:avLst/>
              <a:gdLst/>
              <a:ahLst/>
              <a:cxnLst/>
              <a:rect l="l" t="t" r="r" b="b"/>
              <a:pathLst>
                <a:path w="464852" h="189916">
                  <a:moveTo>
                    <a:pt x="0" y="0"/>
                  </a:moveTo>
                  <a:lnTo>
                    <a:pt x="464852" y="0"/>
                  </a:lnTo>
                  <a:lnTo>
                    <a:pt x="464852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3788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64852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672572" y="1459064"/>
            <a:ext cx="2049447" cy="731369"/>
            <a:chOff x="0" y="0"/>
            <a:chExt cx="532185" cy="1899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2185" cy="189916"/>
            </a:xfrm>
            <a:custGeom>
              <a:avLst/>
              <a:gdLst/>
              <a:ahLst/>
              <a:cxnLst/>
              <a:rect l="l" t="t" r="r" b="b"/>
              <a:pathLst>
                <a:path w="532185" h="189916">
                  <a:moveTo>
                    <a:pt x="0" y="0"/>
                  </a:moveTo>
                  <a:lnTo>
                    <a:pt x="532185" y="0"/>
                  </a:lnTo>
                  <a:lnTo>
                    <a:pt x="532185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32185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672572" y="2190433"/>
            <a:ext cx="2049447" cy="3656845"/>
            <a:chOff x="0" y="0"/>
            <a:chExt cx="532185" cy="9495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2185" cy="949582"/>
            </a:xfrm>
            <a:custGeom>
              <a:avLst/>
              <a:gdLst/>
              <a:ahLst/>
              <a:cxnLst/>
              <a:rect l="l" t="t" r="r" b="b"/>
              <a:pathLst>
                <a:path w="532185" h="949582">
                  <a:moveTo>
                    <a:pt x="0" y="0"/>
                  </a:moveTo>
                  <a:lnTo>
                    <a:pt x="532185" y="0"/>
                  </a:lnTo>
                  <a:lnTo>
                    <a:pt x="532185" y="949582"/>
                  </a:lnTo>
                  <a:lnTo>
                    <a:pt x="0" y="949582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532185" cy="978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61990" y="2190433"/>
            <a:ext cx="10740892" cy="731369"/>
            <a:chOff x="0" y="0"/>
            <a:chExt cx="2789113" cy="1899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61990" y="3653171"/>
            <a:ext cx="10740892" cy="731369"/>
            <a:chOff x="0" y="0"/>
            <a:chExt cx="2789113" cy="18991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861990" y="2921802"/>
            <a:ext cx="10740892" cy="731369"/>
            <a:chOff x="0" y="0"/>
            <a:chExt cx="2789113" cy="18991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861990" y="4384540"/>
            <a:ext cx="10740892" cy="731369"/>
            <a:chOff x="0" y="0"/>
            <a:chExt cx="2789113" cy="18991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655275" y="2190433"/>
            <a:ext cx="1787012" cy="731369"/>
            <a:chOff x="0" y="0"/>
            <a:chExt cx="464038" cy="18991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655275" y="3653171"/>
            <a:ext cx="1787012" cy="731369"/>
            <a:chOff x="0" y="0"/>
            <a:chExt cx="464038" cy="18991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861990" y="2921802"/>
            <a:ext cx="1787012" cy="731369"/>
            <a:chOff x="0" y="0"/>
            <a:chExt cx="464038" cy="1899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672572" y="2921802"/>
            <a:ext cx="2049447" cy="731369"/>
            <a:chOff x="0" y="0"/>
            <a:chExt cx="532185" cy="18991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32185" cy="189916"/>
            </a:xfrm>
            <a:custGeom>
              <a:avLst/>
              <a:gdLst/>
              <a:ahLst/>
              <a:cxnLst/>
              <a:rect l="l" t="t" r="r" b="b"/>
              <a:pathLst>
                <a:path w="532185" h="189916">
                  <a:moveTo>
                    <a:pt x="0" y="0"/>
                  </a:moveTo>
                  <a:lnTo>
                    <a:pt x="532185" y="0"/>
                  </a:lnTo>
                  <a:lnTo>
                    <a:pt x="532185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532185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672572" y="4384540"/>
            <a:ext cx="2049447" cy="731369"/>
            <a:chOff x="0" y="0"/>
            <a:chExt cx="532185" cy="18991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32185" cy="189916"/>
            </a:xfrm>
            <a:custGeom>
              <a:avLst/>
              <a:gdLst/>
              <a:ahLst/>
              <a:cxnLst/>
              <a:rect l="l" t="t" r="r" b="b"/>
              <a:pathLst>
                <a:path w="532185" h="189916">
                  <a:moveTo>
                    <a:pt x="0" y="0"/>
                  </a:moveTo>
                  <a:lnTo>
                    <a:pt x="532185" y="0"/>
                  </a:lnTo>
                  <a:lnTo>
                    <a:pt x="532185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532185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861990" y="4384540"/>
            <a:ext cx="1787012" cy="731369"/>
            <a:chOff x="0" y="0"/>
            <a:chExt cx="464038" cy="18991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802221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Task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802221" y="2405741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802221" y="3141230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861990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W1/Feb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649002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W2/Feb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442287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W3/Feb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232436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W4/feb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022585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W1/mar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812733" y="167096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FFFFFF"/>
                </a:solidFill>
                <a:latin typeface="Bobby Jones Bold"/>
              </a:rPr>
              <a:t>w2/mar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0235573" y="2190433"/>
            <a:ext cx="1787012" cy="731369"/>
            <a:chOff x="0" y="0"/>
            <a:chExt cx="464038" cy="189916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235573" y="3653171"/>
            <a:ext cx="1787012" cy="731369"/>
            <a:chOff x="0" y="0"/>
            <a:chExt cx="464038" cy="189916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8439151" y="2921802"/>
            <a:ext cx="1787012" cy="731369"/>
            <a:chOff x="0" y="0"/>
            <a:chExt cx="464038" cy="189916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8439151" y="4384540"/>
            <a:ext cx="1787012" cy="731369"/>
            <a:chOff x="0" y="0"/>
            <a:chExt cx="464038" cy="189916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3828416" y="2190433"/>
            <a:ext cx="1787012" cy="731369"/>
            <a:chOff x="0" y="0"/>
            <a:chExt cx="464038" cy="189916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3828416" y="3653171"/>
            <a:ext cx="1787012" cy="731369"/>
            <a:chOff x="0" y="0"/>
            <a:chExt cx="464038" cy="189916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2041403" y="2921802"/>
            <a:ext cx="1787012" cy="731369"/>
            <a:chOff x="0" y="0"/>
            <a:chExt cx="464038" cy="18991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2041403" y="4384540"/>
            <a:ext cx="1787012" cy="731369"/>
            <a:chOff x="0" y="0"/>
            <a:chExt cx="464038" cy="189916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4861990" y="5115909"/>
            <a:ext cx="10740892" cy="731369"/>
            <a:chOff x="0" y="0"/>
            <a:chExt cx="2789113" cy="189916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2789113" cy="189916"/>
            </a:xfrm>
            <a:custGeom>
              <a:avLst/>
              <a:gdLst/>
              <a:ahLst/>
              <a:cxnLst/>
              <a:rect l="l" t="t" r="r" b="b"/>
              <a:pathLst>
                <a:path w="2789113" h="189916">
                  <a:moveTo>
                    <a:pt x="0" y="0"/>
                  </a:moveTo>
                  <a:lnTo>
                    <a:pt x="2789113" y="0"/>
                  </a:lnTo>
                  <a:lnTo>
                    <a:pt x="2789113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28575"/>
              <a:ext cx="2789113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6655275" y="5115909"/>
            <a:ext cx="1787012" cy="731369"/>
            <a:chOff x="0" y="0"/>
            <a:chExt cx="464038" cy="189916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0235573" y="5115909"/>
            <a:ext cx="1787012" cy="731369"/>
            <a:chOff x="0" y="0"/>
            <a:chExt cx="464038" cy="189916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3828416" y="5115909"/>
            <a:ext cx="1787012" cy="731369"/>
            <a:chOff x="0" y="0"/>
            <a:chExt cx="464038" cy="189916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464038" cy="189916"/>
            </a:xfrm>
            <a:custGeom>
              <a:avLst/>
              <a:gdLst/>
              <a:ahLst/>
              <a:cxnLst/>
              <a:rect l="l" t="t" r="r" b="b"/>
              <a:pathLst>
                <a:path w="464038" h="189916">
                  <a:moveTo>
                    <a:pt x="0" y="0"/>
                  </a:moveTo>
                  <a:lnTo>
                    <a:pt x="464038" y="0"/>
                  </a:lnTo>
                  <a:lnTo>
                    <a:pt x="464038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-28575"/>
              <a:ext cx="464038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5" name="TextBox 95"/>
          <p:cNvSpPr txBox="1"/>
          <p:nvPr/>
        </p:nvSpPr>
        <p:spPr>
          <a:xfrm>
            <a:off x="2802221" y="3876720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3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2802221" y="4612210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4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2802221" y="5347699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5</a:t>
            </a:r>
          </a:p>
        </p:txBody>
      </p:sp>
      <p:sp>
        <p:nvSpPr>
          <p:cNvPr id="98" name="AutoShape 98"/>
          <p:cNvSpPr/>
          <p:nvPr/>
        </p:nvSpPr>
        <p:spPr>
          <a:xfrm>
            <a:off x="4861990" y="2556118"/>
            <a:ext cx="2811504" cy="0"/>
          </a:xfrm>
          <a:prstGeom prst="line">
            <a:avLst/>
          </a:prstGeom>
          <a:ln w="190500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9" name="AutoShape 99"/>
          <p:cNvSpPr/>
          <p:nvPr/>
        </p:nvSpPr>
        <p:spPr>
          <a:xfrm>
            <a:off x="4861990" y="2556118"/>
            <a:ext cx="10753438" cy="0"/>
          </a:xfrm>
          <a:prstGeom prst="line">
            <a:avLst/>
          </a:prstGeom>
          <a:ln w="9525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0" name="AutoShape 100"/>
          <p:cNvSpPr/>
          <p:nvPr/>
        </p:nvSpPr>
        <p:spPr>
          <a:xfrm>
            <a:off x="4861990" y="3271229"/>
            <a:ext cx="10753438" cy="0"/>
          </a:xfrm>
          <a:prstGeom prst="line">
            <a:avLst/>
          </a:prstGeom>
          <a:ln w="9525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1" name="AutoShape 101"/>
          <p:cNvSpPr/>
          <p:nvPr/>
        </p:nvSpPr>
        <p:spPr>
          <a:xfrm>
            <a:off x="4861990" y="4020304"/>
            <a:ext cx="10753438" cy="0"/>
          </a:xfrm>
          <a:prstGeom prst="line">
            <a:avLst/>
          </a:prstGeom>
          <a:ln w="9525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2" name="AutoShape 102"/>
          <p:cNvSpPr/>
          <p:nvPr/>
        </p:nvSpPr>
        <p:spPr>
          <a:xfrm>
            <a:off x="4861990" y="4735416"/>
            <a:ext cx="10753438" cy="0"/>
          </a:xfrm>
          <a:prstGeom prst="line">
            <a:avLst/>
          </a:prstGeom>
          <a:ln w="9525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3" name="AutoShape 103"/>
          <p:cNvSpPr/>
          <p:nvPr/>
        </p:nvSpPr>
        <p:spPr>
          <a:xfrm>
            <a:off x="8442287" y="4018856"/>
            <a:ext cx="3580297" cy="0"/>
          </a:xfrm>
          <a:prstGeom prst="line">
            <a:avLst/>
          </a:prstGeom>
          <a:ln w="190500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4" name="AutoShape 104"/>
          <p:cNvSpPr/>
          <p:nvPr/>
        </p:nvSpPr>
        <p:spPr>
          <a:xfrm>
            <a:off x="12041403" y="4750225"/>
            <a:ext cx="1787012" cy="0"/>
          </a:xfrm>
          <a:prstGeom prst="line">
            <a:avLst/>
          </a:prstGeom>
          <a:ln w="190500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5" name="AutoShape 105"/>
          <p:cNvSpPr/>
          <p:nvPr/>
        </p:nvSpPr>
        <p:spPr>
          <a:xfrm>
            <a:off x="13828416" y="5481594"/>
            <a:ext cx="1787012" cy="0"/>
          </a:xfrm>
          <a:prstGeom prst="line">
            <a:avLst/>
          </a:prstGeom>
          <a:ln w="190500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6" name="AutoShape 106"/>
          <p:cNvSpPr/>
          <p:nvPr/>
        </p:nvSpPr>
        <p:spPr>
          <a:xfrm>
            <a:off x="4861990" y="3287487"/>
            <a:ext cx="3577161" cy="0"/>
          </a:xfrm>
          <a:prstGeom prst="line">
            <a:avLst/>
          </a:prstGeom>
          <a:ln w="190500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7" name="AutoShape 107"/>
          <p:cNvSpPr/>
          <p:nvPr/>
        </p:nvSpPr>
        <p:spPr>
          <a:xfrm flipV="1">
            <a:off x="4849444" y="5481594"/>
            <a:ext cx="10753438" cy="6793"/>
          </a:xfrm>
          <a:prstGeom prst="line">
            <a:avLst/>
          </a:prstGeom>
          <a:ln w="9525" cap="flat">
            <a:solidFill>
              <a:srgbClr val="004F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8" name="Group 108"/>
          <p:cNvGrpSpPr/>
          <p:nvPr/>
        </p:nvGrpSpPr>
        <p:grpSpPr>
          <a:xfrm>
            <a:off x="5369238" y="5914686"/>
            <a:ext cx="7936247" cy="3656845"/>
            <a:chOff x="0" y="0"/>
            <a:chExt cx="2060824" cy="949582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2060824" cy="949582"/>
            </a:xfrm>
            <a:custGeom>
              <a:avLst/>
              <a:gdLst/>
              <a:ahLst/>
              <a:cxnLst/>
              <a:rect l="l" t="t" r="r" b="b"/>
              <a:pathLst>
                <a:path w="2060824" h="949582">
                  <a:moveTo>
                    <a:pt x="0" y="0"/>
                  </a:moveTo>
                  <a:lnTo>
                    <a:pt x="2060824" y="0"/>
                  </a:lnTo>
                  <a:lnTo>
                    <a:pt x="2060824" y="949582"/>
                  </a:lnTo>
                  <a:lnTo>
                    <a:pt x="0" y="949582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0" y="-28575"/>
              <a:ext cx="2060824" cy="978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5369238" y="6646055"/>
            <a:ext cx="7936247" cy="731369"/>
            <a:chOff x="0" y="0"/>
            <a:chExt cx="2060824" cy="189916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2060824" cy="189916"/>
            </a:xfrm>
            <a:custGeom>
              <a:avLst/>
              <a:gdLst/>
              <a:ahLst/>
              <a:cxnLst/>
              <a:rect l="l" t="t" r="r" b="b"/>
              <a:pathLst>
                <a:path w="2060824" h="189916">
                  <a:moveTo>
                    <a:pt x="0" y="0"/>
                  </a:moveTo>
                  <a:lnTo>
                    <a:pt x="2060824" y="0"/>
                  </a:lnTo>
                  <a:lnTo>
                    <a:pt x="2060824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0" y="-28575"/>
              <a:ext cx="2060824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5369238" y="8108793"/>
            <a:ext cx="7936247" cy="731369"/>
            <a:chOff x="0" y="0"/>
            <a:chExt cx="2060824" cy="189916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2060824" cy="189916"/>
            </a:xfrm>
            <a:custGeom>
              <a:avLst/>
              <a:gdLst/>
              <a:ahLst/>
              <a:cxnLst/>
              <a:rect l="l" t="t" r="r" b="b"/>
              <a:pathLst>
                <a:path w="2060824" h="189916">
                  <a:moveTo>
                    <a:pt x="0" y="0"/>
                  </a:moveTo>
                  <a:lnTo>
                    <a:pt x="2060824" y="0"/>
                  </a:lnTo>
                  <a:lnTo>
                    <a:pt x="2060824" y="189916"/>
                  </a:lnTo>
                  <a:lnTo>
                    <a:pt x="0" y="189916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0" y="-28575"/>
              <a:ext cx="2060824" cy="218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7" name="TextBox 117"/>
          <p:cNvSpPr txBox="1"/>
          <p:nvPr/>
        </p:nvSpPr>
        <p:spPr>
          <a:xfrm>
            <a:off x="5498888" y="6129994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1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5498888" y="6865483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2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5498888" y="7600973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3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5498888" y="8336463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4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5498888" y="9071953"/>
            <a:ext cx="1790149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>
                <a:solidFill>
                  <a:srgbClr val="004F57"/>
                </a:solidFill>
                <a:latin typeface="Bobby Jones Bold"/>
              </a:rPr>
              <a:t>Task 5</a:t>
            </a:r>
          </a:p>
        </p:txBody>
      </p:sp>
      <p:grpSp>
        <p:nvGrpSpPr>
          <p:cNvPr id="122" name="Group 122"/>
          <p:cNvGrpSpPr/>
          <p:nvPr/>
        </p:nvGrpSpPr>
        <p:grpSpPr>
          <a:xfrm>
            <a:off x="5369238" y="5922927"/>
            <a:ext cx="2049447" cy="3656845"/>
            <a:chOff x="0" y="0"/>
            <a:chExt cx="532185" cy="949582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532185" cy="949582"/>
            </a:xfrm>
            <a:custGeom>
              <a:avLst/>
              <a:gdLst/>
              <a:ahLst/>
              <a:cxnLst/>
              <a:rect l="l" t="t" r="r" b="b"/>
              <a:pathLst>
                <a:path w="532185" h="949582">
                  <a:moveTo>
                    <a:pt x="0" y="0"/>
                  </a:moveTo>
                  <a:lnTo>
                    <a:pt x="532185" y="0"/>
                  </a:lnTo>
                  <a:lnTo>
                    <a:pt x="532185" y="949582"/>
                  </a:lnTo>
                  <a:lnTo>
                    <a:pt x="0" y="949582"/>
                  </a:lnTo>
                  <a:close/>
                </a:path>
              </a:pathLst>
            </a:custGeom>
            <a:solidFill>
              <a:srgbClr val="004F57">
                <a:alpha val="2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0" y="-28575"/>
              <a:ext cx="532185" cy="978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5" name="TextBox 125"/>
          <p:cNvSpPr txBox="1"/>
          <p:nvPr/>
        </p:nvSpPr>
        <p:spPr>
          <a:xfrm>
            <a:off x="7775682" y="6129994"/>
            <a:ext cx="4478418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Using QT (Trung An)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7775682" y="6861363"/>
            <a:ext cx="5013397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Algorithms of </a:t>
            </a:r>
            <a:r>
              <a:rPr lang="en-US" sz="2028" spc="-83" dirty="0" err="1">
                <a:solidFill>
                  <a:srgbClr val="004F57"/>
                </a:solidFill>
                <a:latin typeface="Bobby Jones Bold"/>
              </a:rPr>
              <a:t>chesspieces</a:t>
            </a: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 movement (</a:t>
            </a:r>
            <a:r>
              <a:rPr lang="en-US" sz="2028" spc="-83" dirty="0" err="1">
                <a:solidFill>
                  <a:srgbClr val="004F57"/>
                </a:solidFill>
                <a:latin typeface="Bobby Jones Bold"/>
              </a:rPr>
              <a:t>Đức</a:t>
            </a: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 Bình)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7775682" y="7592732"/>
            <a:ext cx="5013397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Chess game Programming (Trung An, </a:t>
            </a:r>
            <a:r>
              <a:rPr lang="en-US" sz="2028" spc="-83" dirty="0" err="1">
                <a:solidFill>
                  <a:srgbClr val="004F57"/>
                </a:solidFill>
                <a:latin typeface="Bobby Jones Bold"/>
              </a:rPr>
              <a:t>Đức</a:t>
            </a: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  Bình)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7775682" y="8328222"/>
            <a:ext cx="5013397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Debug &amp; Update (Trung An, </a:t>
            </a:r>
            <a:r>
              <a:rPr lang="en-US" sz="2028" spc="-83" dirty="0" err="1">
                <a:solidFill>
                  <a:srgbClr val="004F57"/>
                </a:solidFill>
                <a:latin typeface="Bobby Jones Bold"/>
              </a:rPr>
              <a:t>Đức</a:t>
            </a: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 Bình)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7827925" y="9071953"/>
            <a:ext cx="5013397" cy="30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Test &amp; report (Trung An, </a:t>
            </a:r>
            <a:r>
              <a:rPr lang="en-US" sz="2028" spc="-83" dirty="0" err="1">
                <a:solidFill>
                  <a:srgbClr val="004F57"/>
                </a:solidFill>
                <a:latin typeface="Bobby Jones Bold"/>
              </a:rPr>
              <a:t>Đức</a:t>
            </a:r>
            <a:r>
              <a:rPr lang="en-US" sz="2028" spc="-83" dirty="0">
                <a:solidFill>
                  <a:srgbClr val="004F57"/>
                </a:solidFill>
                <a:latin typeface="Bobby Jones Bold"/>
              </a:rPr>
              <a:t> Bình)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7219934" y="444906"/>
            <a:ext cx="384813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TIMELINE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8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FFFFFF"/>
                </a:solidFill>
                <a:latin typeface="Be Vietnam"/>
              </a:rPr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69C68-694D-260A-7DA1-2480DCA0E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436" y="0"/>
            <a:ext cx="10981952" cy="102870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5EF1D3-FA2A-C7F0-4627-E88116090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389" y="0"/>
            <a:ext cx="3821612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0764" y="3295008"/>
            <a:ext cx="3505200" cy="376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 dirty="0">
                <a:solidFill>
                  <a:srgbClr val="FFFFFF"/>
                </a:solidFill>
                <a:latin typeface="Quicksand Bold"/>
              </a:rPr>
              <a:t>Class  diagram and Flow chart solution for chess game project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9896" y="219075"/>
            <a:ext cx="29513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RESULT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0544" y="9115425"/>
            <a:ext cx="11106912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5383FF"/>
                </a:solidFill>
                <a:latin typeface="Quicksand Bold"/>
              </a:rPr>
              <a:t>Basic chess game on PC 2 players using cusor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E5053E-FD9E-9C34-CFFB-0A33FF5F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028700"/>
            <a:ext cx="8915400" cy="79474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9896" y="219075"/>
            <a:ext cx="29513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RESULT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14181" y="9115425"/>
            <a:ext cx="9059638" cy="6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3"/>
              </a:lnSpc>
            </a:pPr>
            <a:r>
              <a:rPr lang="en-US" sz="3699">
                <a:solidFill>
                  <a:srgbClr val="5383FF"/>
                </a:solidFill>
                <a:latin typeface="Quicksand Bold"/>
              </a:rPr>
              <a:t>Chesspiece movement direction display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872" y="9394177"/>
            <a:ext cx="90332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</a:rPr>
              <a:t>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AAFA04-44D6-ADB6-8434-450EC7F48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1052732"/>
            <a:ext cx="8763000" cy="78703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210</Words>
  <Application>Microsoft Office PowerPoint</Application>
  <PresentationFormat>Tùy chỉnh</PresentationFormat>
  <Paragraphs>68</Paragraphs>
  <Slides>14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14</vt:i4>
      </vt:variant>
    </vt:vector>
  </HeadingPairs>
  <TitlesOfParts>
    <vt:vector size="22" baseType="lpstr">
      <vt:lpstr>Quicksand Medium</vt:lpstr>
      <vt:lpstr>Quicksand Bold</vt:lpstr>
      <vt:lpstr>Bobby Jones Bold</vt:lpstr>
      <vt:lpstr>Be Vietnam</vt:lpstr>
      <vt:lpstr>Arial</vt:lpstr>
      <vt:lpstr>Be Vietnam Ultra-Bold</vt:lpstr>
      <vt:lpstr>Calibri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Sandra Haro</dc:title>
  <dc:creator>Lenovo</dc:creator>
  <cp:lastModifiedBy>Nguyen Duc Binh</cp:lastModifiedBy>
  <cp:revision>11</cp:revision>
  <dcterms:created xsi:type="dcterms:W3CDTF">2006-08-16T00:00:00Z</dcterms:created>
  <dcterms:modified xsi:type="dcterms:W3CDTF">2025-02-27T14:09:26Z</dcterms:modified>
  <dc:identifier>DAF_PA2qgSw</dc:identifier>
</cp:coreProperties>
</file>